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1" r:id="rId2"/>
    <p:sldId id="267" r:id="rId3"/>
    <p:sldId id="268" r:id="rId4"/>
    <p:sldId id="270" r:id="rId5"/>
    <p:sldId id="302" r:id="rId6"/>
    <p:sldId id="303" r:id="rId7"/>
    <p:sldId id="304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549A39B0-D581-4D9F-AF4E-D287C97152B4}">
          <p14:sldIdLst>
            <p14:sldId id="301"/>
            <p14:sldId id="267"/>
            <p14:sldId id="268"/>
            <p14:sldId id="270"/>
            <p14:sldId id="302"/>
            <p14:sldId id="303"/>
            <p14:sldId id="30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79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1944" y="-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FC114-460A-4A67-BAAA-A143CBFA7DF6}" type="datetimeFigureOut">
              <a:rPr lang="en-GB" smtClean="0"/>
              <a:t>14/02/2017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F5FBC-F5C9-43A2-B152-8DBC9DEC79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780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FC114-460A-4A67-BAAA-A143CBFA7DF6}" type="datetimeFigureOut">
              <a:rPr lang="en-GB" smtClean="0"/>
              <a:t>14/02/2017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F5FBC-F5C9-43A2-B152-8DBC9DEC79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307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FC114-460A-4A67-BAAA-A143CBFA7DF6}" type="datetimeFigureOut">
              <a:rPr lang="en-GB" smtClean="0"/>
              <a:t>14/02/2017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F5FBC-F5C9-43A2-B152-8DBC9DEC79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918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FC114-460A-4A67-BAAA-A143CBFA7DF6}" type="datetimeFigureOut">
              <a:rPr lang="en-GB" smtClean="0"/>
              <a:t>14/02/2017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F5FBC-F5C9-43A2-B152-8DBC9DEC79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7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FC114-460A-4A67-BAAA-A143CBFA7DF6}" type="datetimeFigureOut">
              <a:rPr lang="en-GB" smtClean="0"/>
              <a:t>14/02/2017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F5FBC-F5C9-43A2-B152-8DBC9DEC79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854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FC114-460A-4A67-BAAA-A143CBFA7DF6}" type="datetimeFigureOut">
              <a:rPr lang="en-GB" smtClean="0"/>
              <a:t>14/02/2017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F5FBC-F5C9-43A2-B152-8DBC9DEC79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058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FC114-460A-4A67-BAAA-A143CBFA7DF6}" type="datetimeFigureOut">
              <a:rPr lang="en-GB" smtClean="0"/>
              <a:t>14/02/2017</a:t>
            </a:fld>
            <a:endParaRPr lang="en-GB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F5FBC-F5C9-43A2-B152-8DBC9DEC79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015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FC114-460A-4A67-BAAA-A143CBFA7DF6}" type="datetimeFigureOut">
              <a:rPr lang="en-GB" smtClean="0"/>
              <a:t>14/02/2017</a:t>
            </a:fld>
            <a:endParaRPr lang="en-GB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F5FBC-F5C9-43A2-B152-8DBC9DEC79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208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FC114-460A-4A67-BAAA-A143CBFA7DF6}" type="datetimeFigureOut">
              <a:rPr lang="en-GB" smtClean="0"/>
              <a:t>14/02/2017</a:t>
            </a:fld>
            <a:endParaRPr lang="en-GB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F5FBC-F5C9-43A2-B152-8DBC9DEC79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0563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FC114-460A-4A67-BAAA-A143CBFA7DF6}" type="datetimeFigureOut">
              <a:rPr lang="en-GB" smtClean="0"/>
              <a:t>14/02/2017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F5FBC-F5C9-43A2-B152-8DBC9DEC79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881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FC114-460A-4A67-BAAA-A143CBFA7DF6}" type="datetimeFigureOut">
              <a:rPr lang="en-GB" smtClean="0"/>
              <a:t>14/02/2017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F5FBC-F5C9-43A2-B152-8DBC9DEC79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760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</a:schemeClr>
            </a:gs>
            <a:gs pos="100000">
              <a:schemeClr val="bg1">
                <a:lumMod val="75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FC114-460A-4A67-BAAA-A143CBFA7DF6}" type="datetimeFigureOut">
              <a:rPr lang="en-GB" smtClean="0"/>
              <a:t>14/02/2017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F5FBC-F5C9-43A2-B152-8DBC9DEC79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627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ctrTitle"/>
          </p:nvPr>
        </p:nvSpPr>
        <p:spPr>
          <a:xfrm>
            <a:off x="685800" y="4293096"/>
            <a:ext cx="7772400" cy="1470025"/>
          </a:xfrm>
        </p:spPr>
        <p:txBody>
          <a:bodyPr>
            <a:noAutofit/>
          </a:bodyPr>
          <a:lstStyle/>
          <a:p>
            <a:r>
              <a:rPr lang="en-GB" sz="6400" b="1" dirty="0" err="1">
                <a:solidFill>
                  <a:srgbClr val="F47920"/>
                </a:solidFill>
              </a:rPr>
              <a:t>X</a:t>
            </a:r>
            <a:r>
              <a:rPr lang="en-GB" sz="6400" b="1" dirty="0" err="1">
                <a:solidFill>
                  <a:srgbClr val="F47920"/>
                </a:solidFill>
                <a:sym typeface="Wingdings"/>
              </a:rPr>
              <a:t></a:t>
            </a:r>
            <a:r>
              <a:rPr lang="en-GB" sz="6400" b="1" dirty="0" err="1">
                <a:solidFill>
                  <a:srgbClr val="F47920"/>
                </a:solidFill>
              </a:rPr>
              <a:t>Pole</a:t>
            </a:r>
            <a:endParaRPr lang="en-GB" sz="6400" dirty="0"/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>
          <a:xfrm>
            <a:off x="1319221" y="5362298"/>
            <a:ext cx="6400800" cy="913656"/>
          </a:xfrm>
        </p:spPr>
        <p:txBody>
          <a:bodyPr/>
          <a:lstStyle/>
          <a:p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One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ole, Two systems</a:t>
            </a: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240930"/>
            <a:ext cx="2110300" cy="43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6737" y="836712"/>
            <a:ext cx="2210526" cy="36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5366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5582" y="2538000"/>
            <a:ext cx="2233670" cy="43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151"/>
            <a:ext cx="8229600" cy="1143000"/>
          </a:xfrm>
        </p:spPr>
        <p:txBody>
          <a:bodyPr/>
          <a:lstStyle/>
          <a:p>
            <a:pPr algn="l"/>
            <a:r>
              <a:rPr lang="en-GB" b="1" dirty="0" err="1" smtClean="0">
                <a:solidFill>
                  <a:srgbClr val="F47920"/>
                </a:solidFill>
              </a:rPr>
              <a:t>X</a:t>
            </a:r>
            <a:r>
              <a:rPr lang="en-GB" b="1" dirty="0" err="1" smtClean="0">
                <a:solidFill>
                  <a:srgbClr val="F47920"/>
                </a:solidFill>
                <a:sym typeface="Wingdings"/>
              </a:rPr>
              <a:t></a:t>
            </a:r>
            <a:r>
              <a:rPr lang="en-GB" b="1" dirty="0" err="1" smtClean="0">
                <a:solidFill>
                  <a:srgbClr val="F47920"/>
                </a:solidFill>
              </a:rPr>
              <a:t>Pole</a:t>
            </a:r>
            <a:endParaRPr lang="en-GB" b="1" dirty="0">
              <a:solidFill>
                <a:srgbClr val="F4792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When 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X-PAD </a:t>
            </a:r>
            <a:r>
              <a:rPr lang="en-GB" b="1" dirty="0" smtClean="0">
                <a:solidFill>
                  <a:srgbClr val="F47920"/>
                </a:solidFill>
              </a:rPr>
              <a:t>GNSS &amp; </a:t>
            </a:r>
            <a:r>
              <a:rPr lang="en-GB" b="1" dirty="0" smtClean="0">
                <a:solidFill>
                  <a:srgbClr val="F47920"/>
                </a:solidFill>
              </a:rPr>
              <a:t>TPS Robotic modules 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are active then the X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Wingdings"/>
              </a:rPr>
              <a:t>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Pole is available</a:t>
            </a:r>
          </a:p>
          <a:p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X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Wingdings"/>
              </a:rPr>
              <a:t>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Pole</a:t>
            </a: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solution consists of 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  <a:endParaRPr lang="en-GB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/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GeoMax 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Zoom90 robotic total 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station</a:t>
            </a:r>
          </a:p>
          <a:p>
            <a:pPr lvl="1"/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360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° </a:t>
            </a:r>
            <a:r>
              <a:rPr lang="en-GB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prosm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with 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5/8” 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screw (GRZ122)</a:t>
            </a:r>
            <a:endParaRPr lang="en-GB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/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GeoMax Zenith15/25/35 GNSS 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receiver </a:t>
            </a:r>
          </a:p>
          <a:p>
            <a:pPr lvl="1"/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X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Wingdings"/>
              </a:rPr>
              <a:t>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PAD 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software version 3.0 (or higher)</a:t>
            </a:r>
            <a:endParaRPr lang="en-GB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240930"/>
            <a:ext cx="2110300" cy="43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9" name="Gruppo 8"/>
          <p:cNvGrpSpPr/>
          <p:nvPr/>
        </p:nvGrpSpPr>
        <p:grpSpPr>
          <a:xfrm>
            <a:off x="7512518" y="271502"/>
            <a:ext cx="727021" cy="634718"/>
            <a:chOff x="2979093" y="4527192"/>
            <a:chExt cx="727021" cy="634718"/>
          </a:xfrm>
        </p:grpSpPr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9093" y="4527192"/>
              <a:ext cx="541834" cy="54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" name="Picture 2" descr="http://files.softicons.com/download/computer-icons/android-smartphones-icons-by-abhi-aravind/png/256x256/Android%20Logo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2114" y="4657910"/>
              <a:ext cx="504000" cy="50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" name="Gruppo 11"/>
          <p:cNvGrpSpPr/>
          <p:nvPr/>
        </p:nvGrpSpPr>
        <p:grpSpPr>
          <a:xfrm>
            <a:off x="8244408" y="271502"/>
            <a:ext cx="756024" cy="683032"/>
            <a:chOff x="3635896" y="4797152"/>
            <a:chExt cx="756024" cy="683032"/>
          </a:xfrm>
        </p:grpSpPr>
        <p:pic>
          <p:nvPicPr>
            <p:cNvPr id="13" name="Picture 4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5896" y="4797152"/>
              <a:ext cx="541834" cy="54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" name="Picture 2" descr="http://files.softicons.com/download/computer-icons/android-smartphones-icons-by-abhi-aravind/png/256x256/Android%20Logo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4940184"/>
              <a:ext cx="540000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5" name="Gruppo 14"/>
          <p:cNvGrpSpPr/>
          <p:nvPr/>
        </p:nvGrpSpPr>
        <p:grpSpPr>
          <a:xfrm>
            <a:off x="6804248" y="266811"/>
            <a:ext cx="630169" cy="588311"/>
            <a:chOff x="2979093" y="5161910"/>
            <a:chExt cx="630169" cy="588311"/>
          </a:xfrm>
        </p:grpSpPr>
        <p:pic>
          <p:nvPicPr>
            <p:cNvPr id="16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9093" y="5161910"/>
              <a:ext cx="541834" cy="54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7" name="Picture 2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3499" y="5390221"/>
              <a:ext cx="405763" cy="36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cxnSp>
        <p:nvCxnSpPr>
          <p:cNvPr id="18" name="Connettore 1 17"/>
          <p:cNvCxnSpPr/>
          <p:nvPr/>
        </p:nvCxnSpPr>
        <p:spPr>
          <a:xfrm>
            <a:off x="467544" y="908720"/>
            <a:ext cx="8208912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934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6204"/>
            <a:ext cx="8229600" cy="1143000"/>
          </a:xfrm>
        </p:spPr>
        <p:txBody>
          <a:bodyPr/>
          <a:lstStyle/>
          <a:p>
            <a:pPr algn="l"/>
            <a:r>
              <a:rPr lang="en-GB" b="1" dirty="0" smtClean="0">
                <a:solidFill>
                  <a:srgbClr val="F47920"/>
                </a:solidFill>
              </a:rPr>
              <a:t>X</a:t>
            </a:r>
            <a:r>
              <a:rPr lang="en-GB" b="1" dirty="0" smtClean="0">
                <a:solidFill>
                  <a:srgbClr val="F47920"/>
                </a:solidFill>
                <a:sym typeface="Wingdings"/>
              </a:rPr>
              <a:t></a:t>
            </a:r>
            <a:r>
              <a:rPr lang="en-GB" b="1" dirty="0" smtClean="0">
                <a:solidFill>
                  <a:srgbClr val="F47920"/>
                </a:solidFill>
              </a:rPr>
              <a:t>Pole – Free </a:t>
            </a:r>
            <a:r>
              <a:rPr lang="en-GB" b="1" dirty="0" smtClean="0">
                <a:solidFill>
                  <a:srgbClr val="F47920"/>
                </a:solidFill>
              </a:rPr>
              <a:t>Station</a:t>
            </a:r>
            <a:endParaRPr lang="en-GB" b="1" dirty="0">
              <a:solidFill>
                <a:srgbClr val="F4792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56822"/>
            <a:ext cx="4834880" cy="4869342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To calculate the TPS position you need some known points</a:t>
            </a:r>
          </a:p>
          <a:p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 Free station mode you can measure your points with GNSS receiver and immediately measure the same with TPS (you need to define a coordinate system)</a:t>
            </a:r>
          </a:p>
          <a:p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TPS position is calculated and oriented in the 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GNSS reference 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system</a:t>
            </a:r>
          </a:p>
          <a:p>
            <a:pPr lvl="1"/>
            <a:endParaRPr lang="en-GB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240930"/>
            <a:ext cx="2110300" cy="43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9" name="Gruppo 8"/>
          <p:cNvGrpSpPr/>
          <p:nvPr/>
        </p:nvGrpSpPr>
        <p:grpSpPr>
          <a:xfrm>
            <a:off x="7512518" y="271502"/>
            <a:ext cx="727021" cy="634718"/>
            <a:chOff x="2979093" y="4527192"/>
            <a:chExt cx="727021" cy="634718"/>
          </a:xfrm>
        </p:grpSpPr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9093" y="4527192"/>
              <a:ext cx="541834" cy="54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" name="Picture 2" descr="http://files.softicons.com/download/computer-icons/android-smartphones-icons-by-abhi-aravind/png/256x256/Android%20Logo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2114" y="4657910"/>
              <a:ext cx="504000" cy="50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" name="Gruppo 11"/>
          <p:cNvGrpSpPr/>
          <p:nvPr/>
        </p:nvGrpSpPr>
        <p:grpSpPr>
          <a:xfrm>
            <a:off x="8244408" y="271502"/>
            <a:ext cx="756024" cy="683032"/>
            <a:chOff x="3635896" y="4797152"/>
            <a:chExt cx="756024" cy="683032"/>
          </a:xfrm>
        </p:grpSpPr>
        <p:pic>
          <p:nvPicPr>
            <p:cNvPr id="13" name="Picture 4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5896" y="4797152"/>
              <a:ext cx="541834" cy="54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" name="Picture 2" descr="http://files.softicons.com/download/computer-icons/android-smartphones-icons-by-abhi-aravind/png/256x256/Android%20Logo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4940184"/>
              <a:ext cx="540000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5" name="Gruppo 14"/>
          <p:cNvGrpSpPr/>
          <p:nvPr/>
        </p:nvGrpSpPr>
        <p:grpSpPr>
          <a:xfrm>
            <a:off x="6804248" y="266811"/>
            <a:ext cx="630169" cy="588311"/>
            <a:chOff x="2979093" y="5161910"/>
            <a:chExt cx="630169" cy="588311"/>
          </a:xfrm>
        </p:grpSpPr>
        <p:pic>
          <p:nvPicPr>
            <p:cNvPr id="16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9093" y="5161910"/>
              <a:ext cx="541834" cy="54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7" name="Picture 2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3499" y="5390221"/>
              <a:ext cx="405763" cy="36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cxnSp>
        <p:nvCxnSpPr>
          <p:cNvPr id="18" name="Connettore 1 17"/>
          <p:cNvCxnSpPr/>
          <p:nvPr/>
        </p:nvCxnSpPr>
        <p:spPr>
          <a:xfrm>
            <a:off x="467544" y="908720"/>
            <a:ext cx="8208912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5465" y="1256821"/>
            <a:ext cx="3240000" cy="4320000"/>
          </a:xfrm>
          <a:prstGeom prst="rect">
            <a:avLst/>
          </a:prstGeom>
          <a:noFill/>
          <a:ln w="9525">
            <a:solidFill>
              <a:srgbClr val="F4792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665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6204"/>
            <a:ext cx="8229600" cy="1143000"/>
          </a:xfrm>
        </p:spPr>
        <p:txBody>
          <a:bodyPr/>
          <a:lstStyle/>
          <a:p>
            <a:pPr algn="l"/>
            <a:r>
              <a:rPr lang="en-GB" b="1" dirty="0" err="1" smtClean="0">
                <a:solidFill>
                  <a:srgbClr val="F47920"/>
                </a:solidFill>
              </a:rPr>
              <a:t>X</a:t>
            </a:r>
            <a:r>
              <a:rPr lang="en-GB" b="1" dirty="0" err="1" smtClean="0">
                <a:solidFill>
                  <a:srgbClr val="F47920"/>
                </a:solidFill>
                <a:sym typeface="Wingdings"/>
              </a:rPr>
              <a:t></a:t>
            </a:r>
            <a:r>
              <a:rPr lang="en-GB" b="1" dirty="0" err="1" smtClean="0">
                <a:solidFill>
                  <a:srgbClr val="F47920"/>
                </a:solidFill>
              </a:rPr>
              <a:t>Pole</a:t>
            </a:r>
            <a:r>
              <a:rPr lang="en-GB" b="1" dirty="0" smtClean="0">
                <a:solidFill>
                  <a:srgbClr val="F47920"/>
                </a:solidFill>
              </a:rPr>
              <a:t> – GNSS site </a:t>
            </a:r>
            <a:r>
              <a:rPr lang="en-GB" b="1" dirty="0" err="1" smtClean="0">
                <a:solidFill>
                  <a:srgbClr val="F47920"/>
                </a:solidFill>
              </a:rPr>
              <a:t>calibr</a:t>
            </a:r>
            <a:r>
              <a:rPr lang="en-GB" b="1" dirty="0" smtClean="0">
                <a:solidFill>
                  <a:srgbClr val="F47920"/>
                </a:solidFill>
              </a:rPr>
              <a:t>.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98687" y="1242975"/>
            <a:ext cx="4793393" cy="4871263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You are working with TPS (on a local system) and decide to start to use the 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GNSS</a:t>
            </a:r>
            <a:endParaRPr lang="en-GB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With GNSS site calibration you need some known points</a:t>
            </a:r>
          </a:p>
          <a:p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 GNSS site calibration mode you can measure your “known” points with TPS and immediately with the receiver</a:t>
            </a:r>
          </a:p>
          <a:p>
            <a:pPr lvl="1"/>
            <a:endParaRPr lang="en-GB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240930"/>
            <a:ext cx="2110300" cy="43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9" name="Gruppo 8"/>
          <p:cNvGrpSpPr/>
          <p:nvPr/>
        </p:nvGrpSpPr>
        <p:grpSpPr>
          <a:xfrm>
            <a:off x="7512518" y="271502"/>
            <a:ext cx="727021" cy="634718"/>
            <a:chOff x="2979093" y="4527192"/>
            <a:chExt cx="727021" cy="634718"/>
          </a:xfrm>
        </p:grpSpPr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9093" y="4527192"/>
              <a:ext cx="541834" cy="54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" name="Picture 2" descr="http://files.softicons.com/download/computer-icons/android-smartphones-icons-by-abhi-aravind/png/256x256/Android%20Logo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2114" y="4657910"/>
              <a:ext cx="504000" cy="50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" name="Gruppo 11"/>
          <p:cNvGrpSpPr/>
          <p:nvPr/>
        </p:nvGrpSpPr>
        <p:grpSpPr>
          <a:xfrm>
            <a:off x="8244408" y="271502"/>
            <a:ext cx="756024" cy="683032"/>
            <a:chOff x="3635896" y="4797152"/>
            <a:chExt cx="756024" cy="683032"/>
          </a:xfrm>
        </p:grpSpPr>
        <p:pic>
          <p:nvPicPr>
            <p:cNvPr id="13" name="Picture 4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5896" y="4797152"/>
              <a:ext cx="541834" cy="54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" name="Picture 2" descr="http://files.softicons.com/download/computer-icons/android-smartphones-icons-by-abhi-aravind/png/256x256/Android%20Logo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4940184"/>
              <a:ext cx="540000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5" name="Gruppo 14"/>
          <p:cNvGrpSpPr/>
          <p:nvPr/>
        </p:nvGrpSpPr>
        <p:grpSpPr>
          <a:xfrm>
            <a:off x="6804248" y="266811"/>
            <a:ext cx="630169" cy="588311"/>
            <a:chOff x="2979093" y="5161910"/>
            <a:chExt cx="630169" cy="588311"/>
          </a:xfrm>
        </p:grpSpPr>
        <p:pic>
          <p:nvPicPr>
            <p:cNvPr id="16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9093" y="5161910"/>
              <a:ext cx="541834" cy="54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7" name="Picture 2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3499" y="5390221"/>
              <a:ext cx="405763" cy="36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cxnSp>
        <p:nvCxnSpPr>
          <p:cNvPr id="18" name="Connettore 1 17"/>
          <p:cNvCxnSpPr/>
          <p:nvPr/>
        </p:nvCxnSpPr>
        <p:spPr>
          <a:xfrm>
            <a:off x="467544" y="908720"/>
            <a:ext cx="8208912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2994" y="1254900"/>
            <a:ext cx="3204000" cy="4272000"/>
          </a:xfrm>
          <a:prstGeom prst="rect">
            <a:avLst/>
          </a:prstGeom>
          <a:noFill/>
          <a:ln w="9525">
            <a:solidFill>
              <a:srgbClr val="F4792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1714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46212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b="1" dirty="0">
                <a:solidFill>
                  <a:srgbClr val="F47920"/>
                </a:solidFill>
              </a:rPr>
              <a:t>X</a:t>
            </a:r>
            <a:r>
              <a:rPr lang="en-GB" b="1" dirty="0">
                <a:solidFill>
                  <a:srgbClr val="F47920"/>
                </a:solidFill>
                <a:sym typeface="Wingdings"/>
              </a:rPr>
              <a:t></a:t>
            </a:r>
            <a:r>
              <a:rPr lang="en-GB" b="1" dirty="0" smtClean="0">
                <a:solidFill>
                  <a:srgbClr val="F47920"/>
                </a:solidFill>
              </a:rPr>
              <a:t>Pole – Search by </a:t>
            </a:r>
            <a:r>
              <a:rPr lang="en-GB" b="1" dirty="0" smtClean="0">
                <a:solidFill>
                  <a:srgbClr val="F47920"/>
                </a:solidFill>
              </a:rPr>
              <a:t>GNSS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5749" y="162880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If </a:t>
            </a:r>
            <a:r>
              <a:rPr lang="en-GB" b="1" dirty="0" smtClean="0">
                <a:solidFill>
                  <a:srgbClr val="F47920"/>
                </a:solidFill>
              </a:rPr>
              <a:t>prism has been lost 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&amp; </a:t>
            </a:r>
            <a:r>
              <a:rPr lang="en-GB" b="1" dirty="0" smtClean="0">
                <a:solidFill>
                  <a:srgbClr val="F47920"/>
                </a:solidFill>
              </a:rPr>
              <a:t>receiver is fixed</a:t>
            </a:r>
          </a:p>
          <a:p>
            <a:pPr marL="0" indent="0" algn="ctr">
              <a:buNone/>
            </a:pPr>
            <a:endParaRPr lang="en-GB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ctr">
              <a:buNone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ctr">
              <a:buNone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ctr">
              <a:buNone/>
            </a:pP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Station rotate </a:t>
            </a:r>
            <a:r>
              <a:rPr lang="en-GB" b="1" dirty="0" smtClean="0">
                <a:solidFill>
                  <a:srgbClr val="F47920"/>
                </a:solidFill>
              </a:rPr>
              <a:t>automatically</a:t>
            </a:r>
            <a:r>
              <a:rPr lang="en-GB" dirty="0" smtClean="0">
                <a:solidFill>
                  <a:srgbClr val="F47920"/>
                </a:solidFill>
              </a:rPr>
              <a:t> 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toward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prism (because his position is known) and </a:t>
            </a:r>
            <a:r>
              <a:rPr lang="en-GB" b="1" dirty="0" smtClean="0">
                <a:solidFill>
                  <a:srgbClr val="F47920"/>
                </a:solidFill>
              </a:rPr>
              <a:t>lock it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Freccia in giù 3"/>
          <p:cNvSpPr/>
          <p:nvPr/>
        </p:nvSpPr>
        <p:spPr>
          <a:xfrm>
            <a:off x="4067944" y="2708920"/>
            <a:ext cx="1008112" cy="1080120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240930"/>
            <a:ext cx="2110300" cy="43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Connettore 1 6"/>
          <p:cNvCxnSpPr/>
          <p:nvPr/>
        </p:nvCxnSpPr>
        <p:spPr>
          <a:xfrm>
            <a:off x="467544" y="908720"/>
            <a:ext cx="8208912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pSp>
        <p:nvGrpSpPr>
          <p:cNvPr id="8" name="Gruppo 7"/>
          <p:cNvGrpSpPr/>
          <p:nvPr/>
        </p:nvGrpSpPr>
        <p:grpSpPr>
          <a:xfrm>
            <a:off x="7512518" y="271502"/>
            <a:ext cx="727021" cy="634718"/>
            <a:chOff x="2979093" y="4527192"/>
            <a:chExt cx="727021" cy="634718"/>
          </a:xfrm>
        </p:grpSpPr>
        <p:pic>
          <p:nvPicPr>
            <p:cNvPr id="9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9093" y="4527192"/>
              <a:ext cx="541834" cy="54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" name="Picture 2" descr="http://files.softicons.com/download/computer-icons/android-smartphones-icons-by-abhi-aravind/png/256x256/Android%20Logo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2114" y="4657910"/>
              <a:ext cx="504000" cy="50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" name="Gruppo 10"/>
          <p:cNvGrpSpPr/>
          <p:nvPr/>
        </p:nvGrpSpPr>
        <p:grpSpPr>
          <a:xfrm>
            <a:off x="8244408" y="271502"/>
            <a:ext cx="756024" cy="683032"/>
            <a:chOff x="3635896" y="4797152"/>
            <a:chExt cx="756024" cy="683032"/>
          </a:xfrm>
        </p:grpSpPr>
        <p:pic>
          <p:nvPicPr>
            <p:cNvPr id="12" name="Picture 4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5896" y="4797152"/>
              <a:ext cx="541834" cy="54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3" name="Picture 2" descr="http://files.softicons.com/download/computer-icons/android-smartphones-icons-by-abhi-aravind/png/256x256/Android%20Logo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4940184"/>
              <a:ext cx="540000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uppo 13"/>
          <p:cNvGrpSpPr/>
          <p:nvPr/>
        </p:nvGrpSpPr>
        <p:grpSpPr>
          <a:xfrm>
            <a:off x="6804248" y="266811"/>
            <a:ext cx="630169" cy="588311"/>
            <a:chOff x="2979093" y="5161910"/>
            <a:chExt cx="630169" cy="588311"/>
          </a:xfrm>
        </p:grpSpPr>
        <p:pic>
          <p:nvPicPr>
            <p:cNvPr id="15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9093" y="5161910"/>
              <a:ext cx="541834" cy="54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6" name="Picture 2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3499" y="5390221"/>
              <a:ext cx="405763" cy="36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3240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2000" y="1269320"/>
            <a:ext cx="3780000" cy="5040000"/>
          </a:xfrm>
          <a:prstGeom prst="rect">
            <a:avLst/>
          </a:prstGeom>
          <a:ln>
            <a:solidFill>
              <a:srgbClr val="F47920"/>
            </a:solidFill>
          </a:ln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0776" y="0"/>
            <a:ext cx="8229600" cy="1143000"/>
          </a:xfrm>
        </p:spPr>
        <p:txBody>
          <a:bodyPr/>
          <a:lstStyle/>
          <a:p>
            <a:pPr algn="l"/>
            <a:r>
              <a:rPr lang="en-GB" b="1" dirty="0">
                <a:solidFill>
                  <a:srgbClr val="F47920"/>
                </a:solidFill>
              </a:rPr>
              <a:t>X</a:t>
            </a:r>
            <a:r>
              <a:rPr lang="en-GB" b="1" dirty="0">
                <a:solidFill>
                  <a:srgbClr val="F47920"/>
                </a:solidFill>
                <a:sym typeface="Wingdings"/>
              </a:rPr>
              <a:t></a:t>
            </a:r>
            <a:r>
              <a:rPr lang="en-GB" b="1" dirty="0" smtClean="0">
                <a:solidFill>
                  <a:srgbClr val="F47920"/>
                </a:solidFill>
              </a:rPr>
              <a:t>Pole – Search by </a:t>
            </a:r>
            <a:r>
              <a:rPr lang="en-GB" b="1" dirty="0" smtClean="0">
                <a:solidFill>
                  <a:srgbClr val="F47920"/>
                </a:solidFill>
              </a:rPr>
              <a:t>GNSS</a:t>
            </a:r>
            <a:endParaRPr lang="en-GB" b="1" dirty="0">
              <a:solidFill>
                <a:srgbClr val="F4792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240930"/>
            <a:ext cx="2110300" cy="43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ttangolo 6"/>
          <p:cNvSpPr/>
          <p:nvPr/>
        </p:nvSpPr>
        <p:spPr>
          <a:xfrm>
            <a:off x="2682000" y="4293096"/>
            <a:ext cx="1313936" cy="1224136"/>
          </a:xfrm>
          <a:prstGeom prst="rect">
            <a:avLst/>
          </a:prstGeom>
          <a:solidFill>
            <a:srgbClr val="F47920">
              <a:alpha val="25098"/>
            </a:srgbClr>
          </a:solidFill>
          <a:ln w="38100">
            <a:solidFill>
              <a:srgbClr val="F479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Connettore 1 7"/>
          <p:cNvCxnSpPr/>
          <p:nvPr/>
        </p:nvCxnSpPr>
        <p:spPr>
          <a:xfrm>
            <a:off x="467544" y="908720"/>
            <a:ext cx="8208912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pSp>
        <p:nvGrpSpPr>
          <p:cNvPr id="9" name="Gruppo 8"/>
          <p:cNvGrpSpPr/>
          <p:nvPr/>
        </p:nvGrpSpPr>
        <p:grpSpPr>
          <a:xfrm>
            <a:off x="7512518" y="271502"/>
            <a:ext cx="727021" cy="634718"/>
            <a:chOff x="2979093" y="4527192"/>
            <a:chExt cx="727021" cy="634718"/>
          </a:xfrm>
        </p:grpSpPr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9093" y="4527192"/>
              <a:ext cx="541834" cy="54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" name="Picture 2" descr="http://files.softicons.com/download/computer-icons/android-smartphones-icons-by-abhi-aravind/png/256x256/Android%20Logo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2114" y="4657910"/>
              <a:ext cx="504000" cy="50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" name="Gruppo 11"/>
          <p:cNvGrpSpPr/>
          <p:nvPr/>
        </p:nvGrpSpPr>
        <p:grpSpPr>
          <a:xfrm>
            <a:off x="8244408" y="271502"/>
            <a:ext cx="756024" cy="683032"/>
            <a:chOff x="3635896" y="4797152"/>
            <a:chExt cx="756024" cy="683032"/>
          </a:xfrm>
        </p:grpSpPr>
        <p:pic>
          <p:nvPicPr>
            <p:cNvPr id="13" name="Picture 4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5896" y="4797152"/>
              <a:ext cx="541834" cy="54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" name="Picture 2" descr="http://files.softicons.com/download/computer-icons/android-smartphones-icons-by-abhi-aravind/png/256x256/Android%20Logo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4940184"/>
              <a:ext cx="540000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5" name="Gruppo 14"/>
          <p:cNvGrpSpPr/>
          <p:nvPr/>
        </p:nvGrpSpPr>
        <p:grpSpPr>
          <a:xfrm>
            <a:off x="6804248" y="266811"/>
            <a:ext cx="630169" cy="588311"/>
            <a:chOff x="2979093" y="5161910"/>
            <a:chExt cx="630169" cy="588311"/>
          </a:xfrm>
        </p:grpSpPr>
        <p:pic>
          <p:nvPicPr>
            <p:cNvPr id="16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9093" y="5161910"/>
              <a:ext cx="541834" cy="54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7" name="Picture 2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3499" y="5390221"/>
              <a:ext cx="405763" cy="36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19" name="Gruppo 18"/>
          <p:cNvGrpSpPr/>
          <p:nvPr/>
        </p:nvGrpSpPr>
        <p:grpSpPr>
          <a:xfrm>
            <a:off x="7517387" y="271502"/>
            <a:ext cx="727021" cy="634718"/>
            <a:chOff x="2979093" y="4527192"/>
            <a:chExt cx="727021" cy="634718"/>
          </a:xfrm>
        </p:grpSpPr>
        <p:pic>
          <p:nvPicPr>
            <p:cNvPr id="20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9093" y="4527192"/>
              <a:ext cx="541834" cy="54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" name="Picture 2" descr="http://files.softicons.com/download/computer-icons/android-smartphones-icons-by-abhi-aravind/png/256x256/Android%20Logo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2114" y="4657910"/>
              <a:ext cx="504000" cy="50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2" name="Gruppo 21"/>
          <p:cNvGrpSpPr/>
          <p:nvPr/>
        </p:nvGrpSpPr>
        <p:grpSpPr>
          <a:xfrm>
            <a:off x="6809117" y="266811"/>
            <a:ext cx="630169" cy="588311"/>
            <a:chOff x="2979093" y="5161910"/>
            <a:chExt cx="630169" cy="588311"/>
          </a:xfrm>
        </p:grpSpPr>
        <p:pic>
          <p:nvPicPr>
            <p:cNvPr id="23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9093" y="5161910"/>
              <a:ext cx="541834" cy="54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4" name="Picture 2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3499" y="5390221"/>
              <a:ext cx="405763" cy="36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8256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l"/>
            <a:r>
              <a:rPr lang="en-GB" b="1" dirty="0" err="1">
                <a:solidFill>
                  <a:srgbClr val="F47920"/>
                </a:solidFill>
              </a:rPr>
              <a:t>X</a:t>
            </a:r>
            <a:r>
              <a:rPr lang="en-GB" b="1" dirty="0" err="1">
                <a:solidFill>
                  <a:srgbClr val="F47920"/>
                </a:solidFill>
                <a:sym typeface="Wingdings"/>
              </a:rPr>
              <a:t></a:t>
            </a:r>
            <a:r>
              <a:rPr lang="en-GB" b="1" dirty="0" err="1" smtClean="0">
                <a:solidFill>
                  <a:srgbClr val="F47920"/>
                </a:solidFill>
              </a:rPr>
              <a:t>Pole</a:t>
            </a:r>
            <a:r>
              <a:rPr lang="en-GB" b="1" dirty="0" smtClean="0">
                <a:solidFill>
                  <a:srgbClr val="F47920"/>
                </a:solidFill>
              </a:rPr>
              <a:t> – Mixed survey</a:t>
            </a:r>
            <a:endParaRPr lang="en-GB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057" y="1255254"/>
            <a:ext cx="3240000" cy="4320000"/>
          </a:xfrm>
          <a:prstGeom prst="rect">
            <a:avLst/>
          </a:prstGeom>
          <a:noFill/>
          <a:ln w="9525">
            <a:solidFill>
              <a:srgbClr val="F4792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240930"/>
            <a:ext cx="2110300" cy="43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ttangolo 3"/>
          <p:cNvSpPr/>
          <p:nvPr/>
        </p:nvSpPr>
        <p:spPr>
          <a:xfrm>
            <a:off x="2002952" y="1179029"/>
            <a:ext cx="648072" cy="504056"/>
          </a:xfrm>
          <a:prstGeom prst="rect">
            <a:avLst/>
          </a:prstGeom>
          <a:solidFill>
            <a:srgbClr val="F47920">
              <a:alpha val="25098"/>
            </a:srgbClr>
          </a:solidFill>
          <a:ln w="38100">
            <a:solidFill>
              <a:srgbClr val="F479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840" y="1268996"/>
            <a:ext cx="3240000" cy="4320000"/>
          </a:xfrm>
          <a:prstGeom prst="rect">
            <a:avLst/>
          </a:prstGeom>
          <a:noFill/>
          <a:ln w="9525">
            <a:solidFill>
              <a:srgbClr val="F4792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0" name="Rettangolo 9"/>
          <p:cNvSpPr/>
          <p:nvPr/>
        </p:nvSpPr>
        <p:spPr>
          <a:xfrm>
            <a:off x="6982784" y="1207604"/>
            <a:ext cx="648072" cy="504056"/>
          </a:xfrm>
          <a:prstGeom prst="rect">
            <a:avLst/>
          </a:prstGeom>
          <a:solidFill>
            <a:srgbClr val="F47920">
              <a:alpha val="25098"/>
            </a:srgbClr>
          </a:solidFill>
          <a:ln w="38100">
            <a:solidFill>
              <a:srgbClr val="F479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Freccia bidirezionale orizzontale 6"/>
          <p:cNvSpPr/>
          <p:nvPr/>
        </p:nvSpPr>
        <p:spPr>
          <a:xfrm>
            <a:off x="4006205" y="3337173"/>
            <a:ext cx="1152128" cy="648072"/>
          </a:xfrm>
          <a:prstGeom prst="left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Connettore 1 10"/>
          <p:cNvCxnSpPr/>
          <p:nvPr/>
        </p:nvCxnSpPr>
        <p:spPr>
          <a:xfrm>
            <a:off x="467544" y="908720"/>
            <a:ext cx="8208912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pSp>
        <p:nvGrpSpPr>
          <p:cNvPr id="12" name="Gruppo 11"/>
          <p:cNvGrpSpPr/>
          <p:nvPr/>
        </p:nvGrpSpPr>
        <p:grpSpPr>
          <a:xfrm>
            <a:off x="8244408" y="271502"/>
            <a:ext cx="756024" cy="683032"/>
            <a:chOff x="3635896" y="4797152"/>
            <a:chExt cx="756024" cy="683032"/>
          </a:xfrm>
        </p:grpSpPr>
        <p:pic>
          <p:nvPicPr>
            <p:cNvPr id="13" name="Picture 4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5896" y="4797152"/>
              <a:ext cx="541834" cy="54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" name="Picture 2" descr="http://files.softicons.com/download/computer-icons/android-smartphones-icons-by-abhi-aravind/png/256x256/Android%20Logo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4940184"/>
              <a:ext cx="540000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5" name="Gruppo 14"/>
          <p:cNvGrpSpPr/>
          <p:nvPr/>
        </p:nvGrpSpPr>
        <p:grpSpPr>
          <a:xfrm>
            <a:off x="7517387" y="271502"/>
            <a:ext cx="727021" cy="634718"/>
            <a:chOff x="2979093" y="4527192"/>
            <a:chExt cx="727021" cy="634718"/>
          </a:xfrm>
        </p:grpSpPr>
        <p:pic>
          <p:nvPicPr>
            <p:cNvPr id="16" name="Picture 3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9093" y="4527192"/>
              <a:ext cx="541834" cy="54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7" name="Picture 2" descr="http://files.softicons.com/download/computer-icons/android-smartphones-icons-by-abhi-aravind/png/256x256/Android%20Logo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2114" y="4657910"/>
              <a:ext cx="504000" cy="50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8" name="Gruppo 17"/>
          <p:cNvGrpSpPr/>
          <p:nvPr/>
        </p:nvGrpSpPr>
        <p:grpSpPr>
          <a:xfrm>
            <a:off x="6809117" y="266811"/>
            <a:ext cx="630169" cy="588311"/>
            <a:chOff x="2979093" y="5161910"/>
            <a:chExt cx="630169" cy="588311"/>
          </a:xfrm>
        </p:grpSpPr>
        <p:pic>
          <p:nvPicPr>
            <p:cNvPr id="19" name="Picture 3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9093" y="5161910"/>
              <a:ext cx="541834" cy="54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3499" y="5390221"/>
              <a:ext cx="405763" cy="36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06609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220</Words>
  <Application>Microsoft Office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Tema di Office</vt:lpstr>
      <vt:lpstr>XPole</vt:lpstr>
      <vt:lpstr>XPole</vt:lpstr>
      <vt:lpstr>XPole – Free Station</vt:lpstr>
      <vt:lpstr>XPole – GNSS site calibr.</vt:lpstr>
      <vt:lpstr>XPole – Search by GNSS</vt:lpstr>
      <vt:lpstr>XPole – Search by GNSS</vt:lpstr>
      <vt:lpstr>XPole – Mixed survey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Keven Corazza</dc:creator>
  <cp:lastModifiedBy>Christian Schaefer</cp:lastModifiedBy>
  <cp:revision>71</cp:revision>
  <dcterms:created xsi:type="dcterms:W3CDTF">2016-09-04T13:51:48Z</dcterms:created>
  <dcterms:modified xsi:type="dcterms:W3CDTF">2017-02-14T13:31:08Z</dcterms:modified>
</cp:coreProperties>
</file>